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Nary, Tim" initials="MT" lastIdx="1" clrIdx="0">
    <p:extLst>
      <p:ext uri="{19B8F6BF-5375-455C-9EA6-DF929625EA0E}">
        <p15:presenceInfo xmlns:p15="http://schemas.microsoft.com/office/powerpoint/2012/main" userId="S-1-5-21-1586079542-4189874732-452666184-6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autoAdjust="0"/>
    <p:restoredTop sz="93095" autoAdjust="0"/>
  </p:normalViewPr>
  <p:slideViewPr>
    <p:cSldViewPr snapToGrid="0">
      <p:cViewPr varScale="1">
        <p:scale>
          <a:sx n="102" d="100"/>
          <a:sy n="102" d="100"/>
        </p:scale>
        <p:origin x="167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0E411-20A5-48EE-8E98-AC5AB9C2CD19}" type="datetimeFigureOut">
              <a:rPr lang="en-US" smtClean="0"/>
              <a:t>8/7/2017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7AF64-1483-4E22-8993-17E4B17E69E8}" type="slidenum">
              <a:rPr lang="en-US" smtClean="0"/>
              <a:t>‹#›</a:t>
            </a:fld>
            <a:endParaRPr lang="en-US"/>
          </a:p>
        </p:txBody>
      </p:sp>
    </p:spTree>
    <p:extLst>
      <p:ext uri="{BB962C8B-B14F-4D97-AF65-F5344CB8AC3E}">
        <p14:creationId xmlns:p14="http://schemas.microsoft.com/office/powerpoint/2010/main" val="297018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850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AFAFA"/>
                </a:solidFill>
              </a:rPr>
              <a:t>ART-8-PointPlan-080417</a:t>
            </a:r>
            <a:r>
              <a:rPr lang="en-US" sz="1200" dirty="0" smtClean="0">
                <a:solidFill>
                  <a:schemeClr val="tx1"/>
                </a:solidFill>
              </a:rPr>
              <a:t>.ai</a:t>
            </a:r>
            <a:endParaRPr lang="en-US" sz="1200" dirty="0" smtClean="0">
              <a:solidFill>
                <a:srgbClr val="FAFAFA"/>
              </a:solidFill>
            </a:endParaRPr>
          </a:p>
        </p:txBody>
      </p:sp>
      <p:sp>
        <p:nvSpPr>
          <p:cNvPr id="4" name="Slide Number Placeholder 3"/>
          <p:cNvSpPr>
            <a:spLocks noGrp="1"/>
          </p:cNvSpPr>
          <p:nvPr>
            <p:ph type="sldNum" sz="quarter" idx="10"/>
          </p:nvPr>
        </p:nvSpPr>
        <p:spPr/>
        <p:txBody>
          <a:bodyPr/>
          <a:lstStyle/>
          <a:p>
            <a:fld id="{2187AF64-1483-4E22-8993-17E4B17E69E8}" type="slidenum">
              <a:rPr lang="en-US" smtClean="0"/>
              <a:t>2</a:t>
            </a:fld>
            <a:endParaRPr lang="en-US"/>
          </a:p>
        </p:txBody>
      </p:sp>
    </p:spTree>
    <p:extLst>
      <p:ext uri="{BB962C8B-B14F-4D97-AF65-F5344CB8AC3E}">
        <p14:creationId xmlns:p14="http://schemas.microsoft.com/office/powerpoint/2010/main" val="3966783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ltGray">
          <a:xfrm>
            <a:off x="0" y="932688"/>
            <a:ext cx="9144000" cy="365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0" y="932687"/>
            <a:ext cx="9144000" cy="3657600"/>
          </a:xfrm>
          <a:prstGeom prst="rect">
            <a:avLst/>
          </a:prstGeom>
        </p:spPr>
      </p:pic>
      <p:sp>
        <p:nvSpPr>
          <p:cNvPr id="2" name="Title 1"/>
          <p:cNvSpPr>
            <a:spLocks noGrp="1"/>
          </p:cNvSpPr>
          <p:nvPr>
            <p:ph type="ctrTitle"/>
          </p:nvPr>
        </p:nvSpPr>
        <p:spPr bwMode="gray">
          <a:xfrm>
            <a:off x="685800" y="2157984"/>
            <a:ext cx="7772400" cy="2387600"/>
          </a:xfrm>
        </p:spPr>
        <p:txBody>
          <a:bodyPr anchor="b">
            <a:noAutofit/>
          </a:bodyPr>
          <a:lstStyle>
            <a:lvl1pPr algn="l">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685800" y="4663440"/>
            <a:ext cx="7772400" cy="1280160"/>
          </a:xfrm>
        </p:spPr>
        <p:txBody>
          <a:bodyPr>
            <a:no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3" descr="endpage_white_backgroun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gray">
          <a:xfrm>
            <a:off x="539796" y="342923"/>
            <a:ext cx="1828800" cy="310551"/>
          </a:xfrm>
          <a:prstGeom prst="rect">
            <a:avLst/>
          </a:prstGeom>
          <a:noFill/>
          <a:ln w="9525" algn="ctr">
            <a:noFill/>
            <a:miter lim="800000"/>
            <a:headEnd/>
            <a:tailEnd/>
          </a:ln>
        </p:spPr>
      </p:pic>
    </p:spTree>
    <p:extLst>
      <p:ext uri="{BB962C8B-B14F-4D97-AF65-F5344CB8AC3E}">
        <p14:creationId xmlns:p14="http://schemas.microsoft.com/office/powerpoint/2010/main" val="3372958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Tree>
    <p:extLst>
      <p:ext uri="{BB962C8B-B14F-4D97-AF65-F5344CB8AC3E}">
        <p14:creationId xmlns:p14="http://schemas.microsoft.com/office/powerpoint/2010/main" val="295698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803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Callout">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ltGray">
          <a:xfrm>
            <a:off x="0" y="0"/>
            <a:ext cx="246888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2651760" y="228600"/>
            <a:ext cx="6309360" cy="100584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bwMode="gray">
          <a:xfrm>
            <a:off x="2669678" y="1344295"/>
            <a:ext cx="6291442" cy="1531188"/>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0" y="0"/>
            <a:ext cx="2468880" cy="6217920"/>
          </a:xfrm>
        </p:spPr>
        <p:txBody>
          <a:bodyPr lIns="91440" rIns="91440" anchor="ctr">
            <a:noAutofit/>
          </a:bodyPr>
          <a:lstStyle>
            <a:lvl1pPr marL="0" indent="0" algn="ctr">
              <a:buNone/>
              <a:defRPr sz="2000">
                <a:solidFill>
                  <a:schemeClr val="bg1"/>
                </a:solidFill>
                <a:latin typeface="Garamond" panose="020204040303010108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9" name="Pictur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Tree>
    <p:extLst>
      <p:ext uri="{BB962C8B-B14F-4D97-AF65-F5344CB8AC3E}">
        <p14:creationId xmlns:p14="http://schemas.microsoft.com/office/powerpoint/2010/main" val="285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bg bwMode="gray">
      <p:bgRef idx="1001">
        <a:schemeClr val="bg1"/>
      </p:bgRef>
    </p:bg>
    <p:spTree>
      <p:nvGrpSpPr>
        <p:cNvPr id="1" name=""/>
        <p:cNvGrpSpPr/>
        <p:nvPr/>
      </p:nvGrpSpPr>
      <p:grpSpPr>
        <a:xfrm>
          <a:off x="0" y="0"/>
          <a:ext cx="0" cy="0"/>
          <a:chOff x="0" y="0"/>
          <a:chExt cx="0" cy="0"/>
        </a:xfrm>
      </p:grpSpPr>
      <p:sp>
        <p:nvSpPr>
          <p:cNvPr id="8" name="Rectangle 7"/>
          <p:cNvSpPr/>
          <p:nvPr/>
        </p:nvSpPr>
        <p:spPr bwMode="ltGray">
          <a:xfrm>
            <a:off x="0" y="0"/>
            <a:ext cx="59436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bwMode="gray">
          <a:xfrm>
            <a:off x="6035040" y="228600"/>
            <a:ext cx="2926080" cy="1097280"/>
          </a:xfrm>
        </p:spPr>
        <p:txBody>
          <a:bodyPr anchor="b"/>
          <a:lstStyle>
            <a:lvl1pPr>
              <a:defRPr sz="32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0"/>
          </p:nvPr>
        </p:nvSpPr>
        <p:spPr bwMode="gray">
          <a:xfrm>
            <a:off x="201110" y="228598"/>
            <a:ext cx="5508314" cy="6004933"/>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457200" y="6421374"/>
            <a:ext cx="1371600" cy="213969"/>
          </a:xfrm>
          <a:prstGeom prst="rect">
            <a:avLst/>
          </a:prstGeom>
        </p:spPr>
      </p:pic>
      <p:sp>
        <p:nvSpPr>
          <p:cNvPr id="14" name="Text Placeholder 13"/>
          <p:cNvSpPr>
            <a:spLocks noGrp="1"/>
          </p:cNvSpPr>
          <p:nvPr>
            <p:ph type="body" sz="quarter" idx="11"/>
          </p:nvPr>
        </p:nvSpPr>
        <p:spPr bwMode="gray">
          <a:xfrm>
            <a:off x="6035041" y="1460499"/>
            <a:ext cx="2926398" cy="47730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66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ll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4" name="Content Placeholder 3"/>
          <p:cNvSpPr>
            <a:spLocks noGrp="1"/>
          </p:cNvSpPr>
          <p:nvPr>
            <p:ph sz="quarter" idx="10"/>
          </p:nvPr>
        </p:nvSpPr>
        <p:spPr bwMode="gray">
          <a:xfrm>
            <a:off x="3566160" y="1550484"/>
            <a:ext cx="5120640" cy="153118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bwMode="gray">
          <a:xfrm>
            <a:off x="457199" y="1550988"/>
            <a:ext cx="2899317" cy="415498"/>
          </a:xfrm>
        </p:spPr>
        <p:txBody>
          <a:bodyPr/>
          <a:lstStyle>
            <a:lvl1pPr marL="0" indent="0">
              <a:buNone/>
              <a:defRPr sz="2000">
                <a:solidFill>
                  <a:schemeClr val="tx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1058690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 w/Text Box">
    <p:bg bwMode="gray">
      <p:bgRef idx="1001">
        <a:schemeClr val="bg1"/>
      </p:bgRef>
    </p:bg>
    <p:spTree>
      <p:nvGrpSpPr>
        <p:cNvPr id="1" name=""/>
        <p:cNvGrpSpPr/>
        <p:nvPr/>
      </p:nvGrpSpPr>
      <p:grpSpPr>
        <a:xfrm>
          <a:off x="0" y="0"/>
          <a:ext cx="0" cy="0"/>
          <a:chOff x="0" y="0"/>
          <a:chExt cx="0" cy="0"/>
        </a:xfrm>
      </p:grpSpPr>
      <p:sp>
        <p:nvSpPr>
          <p:cNvPr id="5" name="Rectangle 4"/>
          <p:cNvSpPr/>
          <p:nvPr/>
        </p:nvSpPr>
        <p:spPr bwMode="gray">
          <a:xfrm>
            <a:off x="0" y="1314448"/>
            <a:ext cx="9144000" cy="4937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bwMode="gray"/>
        <p:txBody>
          <a:bodyPr/>
          <a:lstStyle/>
          <a:p>
            <a:r>
              <a:rPr lang="en-US" smtClean="0"/>
              <a:t>Click to edit Master title style</a:t>
            </a:r>
            <a:endParaRPr lang="en-US"/>
          </a:p>
        </p:txBody>
      </p:sp>
      <p:sp>
        <p:nvSpPr>
          <p:cNvPr id="4" name="Chart Placeholder 3"/>
          <p:cNvSpPr>
            <a:spLocks noGrp="1"/>
          </p:cNvSpPr>
          <p:nvPr>
            <p:ph type="chart" sz="quarter" idx="10"/>
          </p:nvPr>
        </p:nvSpPr>
        <p:spPr bwMode="gray">
          <a:xfrm>
            <a:off x="3154680" y="1783080"/>
            <a:ext cx="5532120" cy="4343400"/>
          </a:xfrm>
          <a:solidFill>
            <a:schemeClr val="bg1"/>
          </a:solidFill>
        </p:spPr>
        <p:txBody>
          <a:bodyPr anchor="ctr">
            <a:noAutofit/>
          </a:bodyPr>
          <a:lstStyle>
            <a:lvl1pPr marL="0" indent="0" algn="ctr">
              <a:buNone/>
              <a:defRPr sz="4000">
                <a:solidFill>
                  <a:schemeClr val="bg2">
                    <a:lumMod val="40000"/>
                    <a:lumOff val="60000"/>
                  </a:schemeClr>
                </a:solidFill>
              </a:defRPr>
            </a:lvl1pPr>
          </a:lstStyle>
          <a:p>
            <a:r>
              <a:rPr lang="en-US" smtClean="0"/>
              <a:t>Click icon to add chart</a:t>
            </a:r>
            <a:endParaRPr lang="en-US"/>
          </a:p>
        </p:txBody>
      </p:sp>
      <p:sp>
        <p:nvSpPr>
          <p:cNvPr id="7" name="Content Placeholder 6"/>
          <p:cNvSpPr>
            <a:spLocks noGrp="1"/>
          </p:cNvSpPr>
          <p:nvPr>
            <p:ph sz="quarter" idx="11"/>
          </p:nvPr>
        </p:nvSpPr>
        <p:spPr bwMode="gray">
          <a:xfrm>
            <a:off x="457200" y="1399032"/>
            <a:ext cx="2578608" cy="4727448"/>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8"/>
          <p:cNvSpPr>
            <a:spLocks noGrp="1"/>
          </p:cNvSpPr>
          <p:nvPr>
            <p:ph type="body" sz="quarter" idx="12"/>
          </p:nvPr>
        </p:nvSpPr>
        <p:spPr bwMode="gray">
          <a:xfrm>
            <a:off x="3154680" y="1399032"/>
            <a:ext cx="5532120" cy="318549"/>
          </a:xfrm>
          <a:solidFill>
            <a:schemeClr val="bg1"/>
          </a:solidFill>
        </p:spPr>
        <p:txBody>
          <a:bodyPr lIns="91440" rIns="91440" anchor="ctr"/>
          <a:lstStyle>
            <a:lvl1pPr marL="0" indent="0">
              <a:buNone/>
              <a:defRPr b="1">
                <a:solidFill>
                  <a:schemeClr val="tx2"/>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10845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rt Table or Objec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4" name="Text Placeholder 3"/>
          <p:cNvSpPr>
            <a:spLocks noGrp="1"/>
          </p:cNvSpPr>
          <p:nvPr>
            <p:ph type="body" sz="quarter" idx="10"/>
          </p:nvPr>
        </p:nvSpPr>
        <p:spPr bwMode="gray">
          <a:xfrm>
            <a:off x="457200" y="1371600"/>
            <a:ext cx="8229600" cy="320040"/>
          </a:xfrm>
        </p:spPr>
        <p:txBody>
          <a:bodyPr/>
          <a:lstStyle>
            <a:lvl1pPr marL="0" indent="0">
              <a:buNone/>
              <a:defRPr b="1">
                <a:solidFill>
                  <a:schemeClr val="tx2"/>
                </a:solidFill>
                <a:latin typeface="+mn-lt"/>
              </a:defRPr>
            </a:lvl1pPr>
          </a:lstStyle>
          <a:p>
            <a:pPr lvl="0"/>
            <a:r>
              <a:rPr lang="en-US" smtClean="0"/>
              <a:t>Click to edit Master text styles</a:t>
            </a:r>
          </a:p>
        </p:txBody>
      </p:sp>
      <p:sp>
        <p:nvSpPr>
          <p:cNvPr id="8" name="Content Placeholder 7"/>
          <p:cNvSpPr>
            <a:spLocks noGrp="1"/>
          </p:cNvSpPr>
          <p:nvPr>
            <p:ph sz="quarter" idx="11"/>
          </p:nvPr>
        </p:nvSpPr>
        <p:spPr bwMode="gray">
          <a:xfrm>
            <a:off x="457200" y="1783080"/>
            <a:ext cx="8229600" cy="4297680"/>
          </a:xfrm>
        </p:spPr>
        <p:txBody>
          <a:bodyPr anchor="ctr">
            <a:noAutofit/>
          </a:bodyPr>
          <a:lstStyle>
            <a:lvl1pPr marL="0" indent="0" algn="ctr">
              <a:buNone/>
              <a:defRPr sz="2800">
                <a:solidFill>
                  <a:schemeClr val="bg1">
                    <a:lumMod val="65000"/>
                  </a:schemeClr>
                </a:solidFill>
              </a:defRPr>
            </a:lvl1pPr>
          </a:lstStyle>
          <a:p>
            <a:pPr lvl="0"/>
            <a:r>
              <a:rPr lang="en-US" smtClean="0"/>
              <a:t>Click to edit Master text styles</a:t>
            </a:r>
          </a:p>
        </p:txBody>
      </p:sp>
    </p:spTree>
    <p:extLst>
      <p:ext uri="{BB962C8B-B14F-4D97-AF65-F5344CB8AC3E}">
        <p14:creationId xmlns:p14="http://schemas.microsoft.com/office/powerpoint/2010/main" val="88784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ograph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4" name="Picture Placeholder 3"/>
          <p:cNvSpPr>
            <a:spLocks noGrp="1"/>
          </p:cNvSpPr>
          <p:nvPr>
            <p:ph type="pic" sz="quarter" idx="10"/>
          </p:nvPr>
        </p:nvSpPr>
        <p:spPr bwMode="gray">
          <a:xfrm>
            <a:off x="457200" y="1444752"/>
            <a:ext cx="914400" cy="1143000"/>
          </a:xfrm>
          <a:solidFill>
            <a:schemeClr val="bg1">
              <a:lumMod val="95000"/>
            </a:schemeClr>
          </a:solidFill>
        </p:spPr>
        <p:txBody>
          <a:bodyPr anchor="ctr">
            <a:noAutofit/>
          </a:bodyPr>
          <a:lstStyle>
            <a:lvl1pPr marL="0" indent="0" algn="ctr">
              <a:buNone/>
              <a:defRPr sz="2000">
                <a:solidFill>
                  <a:schemeClr val="bg1">
                    <a:lumMod val="50000"/>
                  </a:schemeClr>
                </a:solidFill>
              </a:defRPr>
            </a:lvl1pPr>
          </a:lstStyle>
          <a:p>
            <a:r>
              <a:rPr lang="en-US" smtClean="0"/>
              <a:t>Click icon to add picture</a:t>
            </a:r>
            <a:endParaRPr lang="en-US" dirty="0"/>
          </a:p>
        </p:txBody>
      </p:sp>
      <p:sp>
        <p:nvSpPr>
          <p:cNvPr id="6" name="Text Placeholder 5"/>
          <p:cNvSpPr>
            <a:spLocks noGrp="1"/>
          </p:cNvSpPr>
          <p:nvPr>
            <p:ph type="body" sz="quarter" idx="11"/>
          </p:nvPr>
        </p:nvSpPr>
        <p:spPr bwMode="gray">
          <a:xfrm>
            <a:off x="1560513" y="1444626"/>
            <a:ext cx="7126287" cy="3657600"/>
          </a:xfrm>
        </p:spPr>
        <p:txBody>
          <a:bodyPr>
            <a:noAutofit/>
          </a:bodyPr>
          <a:lstStyle>
            <a:lvl1pPr marL="0" indent="0">
              <a:lnSpc>
                <a:spcPct val="90000"/>
              </a:lnSpc>
              <a:spcBef>
                <a:spcPts val="0"/>
              </a:spcBef>
              <a:spcAft>
                <a:spcPts val="600"/>
              </a:spcAft>
              <a:buNone/>
              <a:defRPr sz="1050"/>
            </a:lvl1pPr>
            <a:lvl2pPr marL="228600" indent="-228600">
              <a:lnSpc>
                <a:spcPct val="90000"/>
              </a:lnSpc>
              <a:spcAft>
                <a:spcPts val="600"/>
              </a:spcAft>
              <a:buClr>
                <a:schemeClr val="accent2"/>
              </a:buClr>
              <a:buFont typeface="Calibri Light" panose="020F0302020204030204" pitchFamily="34" charset="0"/>
              <a:buChar char="»"/>
              <a:defRPr sz="1050"/>
            </a:lvl2pPr>
            <a:lvl3pPr marL="509588" indent="-228600">
              <a:lnSpc>
                <a:spcPct val="90000"/>
              </a:lnSpc>
              <a:spcAft>
                <a:spcPts val="600"/>
              </a:spcAft>
              <a:buFont typeface="Calibri Light" panose="020F0302020204030204" pitchFamily="34" charset="0"/>
              <a:buChar char="–"/>
              <a:defRPr sz="1050"/>
            </a:lvl3pPr>
            <a:lvl4pPr marL="741363" indent="-174625">
              <a:lnSpc>
                <a:spcPct val="90000"/>
              </a:lnSpc>
              <a:spcAft>
                <a:spcPts val="600"/>
              </a:spcAft>
              <a:defRPr sz="1050"/>
            </a:lvl4pPr>
            <a:lvl5pPr marL="1030288" indent="-228600">
              <a:lnSpc>
                <a:spcPct val="90000"/>
              </a:lnSpc>
              <a:spcAft>
                <a:spcPts val="600"/>
              </a:spcAft>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p:nvPr>
        </p:nvSpPr>
        <p:spPr bwMode="gray">
          <a:xfrm>
            <a:off x="1563624" y="5623560"/>
            <a:ext cx="2286000" cy="740664"/>
          </a:xfrm>
        </p:spPr>
        <p:txBody>
          <a:bodyPr>
            <a:noAutofit/>
          </a:bodyPr>
          <a:lstStyle>
            <a:lvl1pPr marL="0" indent="0">
              <a:lnSpc>
                <a:spcPct val="100000"/>
              </a:lnSpc>
              <a:spcBef>
                <a:spcPts val="0"/>
              </a:spcBef>
              <a:spcAft>
                <a:spcPts val="0"/>
              </a:spcAft>
              <a:buNone/>
              <a:defRPr sz="1050"/>
            </a:lvl1pPr>
            <a:lvl2pPr marL="228600" indent="0">
              <a:spcBef>
                <a:spcPts val="0"/>
              </a:spcBef>
              <a:spcAft>
                <a:spcPts val="0"/>
              </a:spcAft>
              <a:buNone/>
              <a:defRPr sz="1200"/>
            </a:lvl2pPr>
            <a:lvl3pPr marL="463550" indent="0">
              <a:spcBef>
                <a:spcPts val="0"/>
              </a:spcBef>
              <a:spcAft>
                <a:spcPts val="0"/>
              </a:spcAft>
              <a:buNone/>
              <a:defRPr sz="1200"/>
            </a:lvl3pPr>
            <a:lvl4pPr marL="685800" indent="0">
              <a:spcBef>
                <a:spcPts val="0"/>
              </a:spcBef>
              <a:spcAft>
                <a:spcPts val="0"/>
              </a:spcAft>
              <a:buNone/>
              <a:defRPr sz="1200"/>
            </a:lvl4pPr>
            <a:lvl5pPr marL="976313" indent="0">
              <a:spcBef>
                <a:spcPts val="0"/>
              </a:spcBef>
              <a:spcAft>
                <a:spcPts val="0"/>
              </a:spcAft>
              <a:buNone/>
              <a:defRPr sz="1200"/>
            </a:lvl5pPr>
          </a:lstStyle>
          <a:p>
            <a:pPr lvl="0"/>
            <a:r>
              <a:rPr lang="en-US" smtClean="0"/>
              <a:t>Click to edit Master text styles</a:t>
            </a:r>
          </a:p>
        </p:txBody>
      </p:sp>
    </p:spTree>
    <p:extLst>
      <p:ext uri="{BB962C8B-B14F-4D97-AF65-F5344CB8AC3E}">
        <p14:creationId xmlns:p14="http://schemas.microsoft.com/office/powerpoint/2010/main" val="120170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act Slide">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126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bwMode="ltGray">
          <a:xfrm>
            <a:off x="457200" y="1097280"/>
            <a:ext cx="7040880" cy="1005840"/>
          </a:xfrm>
        </p:spPr>
        <p:txBody>
          <a:bodyPr/>
          <a:lstStyle>
            <a:lvl1pPr>
              <a:defRPr>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bwMode="ltGray">
          <a:xfrm>
            <a:off x="457199" y="2374665"/>
            <a:ext cx="3383280" cy="1463040"/>
          </a:xfrm>
        </p:spPr>
        <p:txBody>
          <a:bodyPr>
            <a:noAutofit/>
          </a:bodyPr>
          <a:lstStyle>
            <a:lvl1pPr marL="0" indent="0">
              <a:spcBef>
                <a:spcPts val="0"/>
              </a:spcBef>
              <a:spcAft>
                <a:spcPts val="0"/>
              </a:spcAft>
              <a:buNone/>
              <a:defRPr b="0">
                <a:solidFill>
                  <a:schemeClr val="bg1"/>
                </a:solidFill>
              </a:defRPr>
            </a:lvl1pPr>
            <a:lvl2pPr marL="228600" indent="0">
              <a:spcBef>
                <a:spcPts val="0"/>
              </a:spcBef>
              <a:spcAft>
                <a:spcPts val="0"/>
              </a:spcAft>
              <a:buNone/>
              <a:defRPr>
                <a:solidFill>
                  <a:schemeClr val="bg1"/>
                </a:solidFill>
              </a:defRPr>
            </a:lvl2pPr>
            <a:lvl3pPr marL="463550" indent="0">
              <a:spcBef>
                <a:spcPts val="0"/>
              </a:spcBef>
              <a:spcAft>
                <a:spcPts val="0"/>
              </a:spcAft>
              <a:buNone/>
              <a:defRPr>
                <a:solidFill>
                  <a:schemeClr val="bg1"/>
                </a:solidFill>
              </a:defRPr>
            </a:lvl3pPr>
            <a:lvl4pPr marL="685800" indent="0">
              <a:spcBef>
                <a:spcPts val="0"/>
              </a:spcBef>
              <a:spcAft>
                <a:spcPts val="0"/>
              </a:spcAft>
              <a:buNone/>
              <a:defRPr>
                <a:solidFill>
                  <a:schemeClr val="bg1"/>
                </a:solidFill>
              </a:defRPr>
            </a:lvl4pPr>
            <a:lvl5pPr marL="976313" indent="0">
              <a:spcBef>
                <a:spcPts val="0"/>
              </a:spcBef>
              <a:spcAft>
                <a:spcPts val="0"/>
              </a:spcAft>
              <a:buNone/>
              <a:defRPr>
                <a:solidFill>
                  <a:schemeClr val="bg1"/>
                </a:solidFill>
              </a:defRPr>
            </a:lvl5pPr>
          </a:lstStyle>
          <a:p>
            <a:pPr lvl="0"/>
            <a:r>
              <a:rPr lang="en-US" smtClean="0"/>
              <a:t>Click to edit Master text styles</a:t>
            </a:r>
          </a:p>
        </p:txBody>
      </p:sp>
      <p:sp>
        <p:nvSpPr>
          <p:cNvPr id="7" name="Text Placeholder 6"/>
          <p:cNvSpPr>
            <a:spLocks noGrp="1"/>
          </p:cNvSpPr>
          <p:nvPr>
            <p:ph type="body" sz="quarter" idx="11"/>
          </p:nvPr>
        </p:nvSpPr>
        <p:spPr bwMode="ltGray">
          <a:xfrm>
            <a:off x="4114800" y="2374665"/>
            <a:ext cx="3383280" cy="1463040"/>
          </a:xfrm>
        </p:spPr>
        <p:txBody>
          <a:bodyPr/>
          <a:lstStyle>
            <a:lvl1pPr marL="0" indent="0">
              <a:buNone/>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11307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inal White">
    <p:bg bwMode="gray">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ltGray">
          <a:xfrm>
            <a:off x="1828800" y="2628612"/>
            <a:ext cx="5486400" cy="1600777"/>
          </a:xfrm>
          <a:prstGeom prst="rect">
            <a:avLst/>
          </a:prstGeom>
        </p:spPr>
      </p:pic>
    </p:spTree>
    <p:extLst>
      <p:ext uri="{BB962C8B-B14F-4D97-AF65-F5344CB8AC3E}">
        <p14:creationId xmlns:p14="http://schemas.microsoft.com/office/powerpoint/2010/main" val="281522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64989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Final Blue">
    <p:bg bwMode="ltGray">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gray">
          <a:xfrm>
            <a:off x="1828800" y="2630978"/>
            <a:ext cx="5486400" cy="1596044"/>
          </a:xfrm>
          <a:prstGeom prst="rect">
            <a:avLst/>
          </a:prstGeom>
        </p:spPr>
      </p:pic>
    </p:spTree>
    <p:extLst>
      <p:ext uri="{BB962C8B-B14F-4D97-AF65-F5344CB8AC3E}">
        <p14:creationId xmlns:p14="http://schemas.microsoft.com/office/powerpoint/2010/main" val="3913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Lead Line and bullets">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4" name="Text Placeholder 3"/>
          <p:cNvSpPr>
            <a:spLocks noGrp="1"/>
          </p:cNvSpPr>
          <p:nvPr>
            <p:ph type="body" sz="quarter" idx="10"/>
          </p:nvPr>
        </p:nvSpPr>
        <p:spPr bwMode="gray">
          <a:xfrm>
            <a:off x="457200" y="1325880"/>
            <a:ext cx="8229600" cy="1531188"/>
          </a:xfrm>
        </p:spPr>
        <p:txBody>
          <a:bodyPr>
            <a:spAutoFit/>
          </a:bodyPr>
          <a:lstStyle>
            <a:lvl1pPr marL="0" indent="0">
              <a:buNone/>
              <a:defRPr/>
            </a:lvl1pPr>
            <a:lvl2pPr marL="234950" indent="-228600">
              <a:buClr>
                <a:schemeClr val="accent2"/>
              </a:buClr>
              <a:buFont typeface="Calibri Light" panose="020F0302020204030204" pitchFamily="34" charset="0"/>
              <a:buChar char="»"/>
              <a:defRPr/>
            </a:lvl2pPr>
            <a:lvl3pPr marL="457200" indent="-228600">
              <a:buFont typeface="Arial" panose="020B0604020202020204" pitchFamily="34" charset="0"/>
              <a:buChar char="•"/>
              <a:defRPr/>
            </a:lvl3pPr>
            <a:lvl4pPr marL="692150" indent="-228600">
              <a:buFont typeface="Calibri Light" panose="020F0302020204030204" pitchFamily="34" charset="0"/>
              <a:buChar char="–"/>
              <a:defRPr/>
            </a:lvl4pPr>
            <a:lvl5pPr marL="914400" indent="-22860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507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Sub-Title and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4" name="Text Placeholder 3"/>
          <p:cNvSpPr>
            <a:spLocks noGrp="1"/>
          </p:cNvSpPr>
          <p:nvPr>
            <p:ph type="body" sz="quarter" idx="10"/>
          </p:nvPr>
        </p:nvSpPr>
        <p:spPr bwMode="gray">
          <a:xfrm>
            <a:off x="457200" y="1325880"/>
            <a:ext cx="8229600" cy="640080"/>
          </a:xfrm>
        </p:spPr>
        <p:txBody>
          <a:bodyPr>
            <a:noAutofit/>
          </a:bodyPr>
          <a:lstStyle>
            <a:lvl1pPr marL="0" indent="0">
              <a:buNone/>
              <a:defRPr sz="1800">
                <a:solidFill>
                  <a:schemeClr val="tx1"/>
                </a:solidFill>
                <a:latin typeface="+mj-lt"/>
              </a:defRPr>
            </a:lvl1pPr>
            <a:lvl2pPr marL="228600" indent="0">
              <a:buNone/>
              <a:defRPr/>
            </a:lvl2pPr>
            <a:lvl3pPr marL="463550" indent="0">
              <a:buNone/>
              <a:defRPr/>
            </a:lvl3pPr>
            <a:lvl4pPr marL="685800" indent="0">
              <a:buNone/>
              <a:defRPr/>
            </a:lvl4pPr>
            <a:lvl5pPr marL="976313" indent="0">
              <a:buNone/>
              <a:defRPr/>
            </a:lvl5pPr>
          </a:lstStyle>
          <a:p>
            <a:pPr lvl="0"/>
            <a:r>
              <a:rPr lang="en-US" smtClean="0"/>
              <a:t>Click to edit Master text styles</a:t>
            </a:r>
          </a:p>
        </p:txBody>
      </p:sp>
      <p:sp>
        <p:nvSpPr>
          <p:cNvPr id="8" name="Content Placeholder 7"/>
          <p:cNvSpPr>
            <a:spLocks noGrp="1"/>
          </p:cNvSpPr>
          <p:nvPr>
            <p:ph sz="quarter" idx="11"/>
          </p:nvPr>
        </p:nvSpPr>
        <p:spPr bwMode="gray">
          <a:xfrm>
            <a:off x="457200" y="2057400"/>
            <a:ext cx="8229600" cy="153118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518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85800" y="2157984"/>
            <a:ext cx="7772400" cy="2011680"/>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685800" y="4370832"/>
            <a:ext cx="7772400" cy="131673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Rectangle 6"/>
          <p:cNvSpPr/>
          <p:nvPr/>
        </p:nvSpPr>
        <p:spPr bwMode="gray">
          <a:xfrm>
            <a:off x="0" y="4205605"/>
            <a:ext cx="9144000" cy="27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800642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op Slide Blue">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bwMode="gray">
          <a:xfrm>
            <a:off x="457200" y="1143000"/>
            <a:ext cx="8229600" cy="4572000"/>
          </a:xfrm>
        </p:spPr>
        <p:txBody>
          <a:bodyPr anchor="ctr"/>
          <a:lstStyle>
            <a:lvl1pPr algn="ctr">
              <a:defRPr sz="6000">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95422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op Slide Green">
    <p:bg bwMode="gray">
      <p:bgRef idx="1001">
        <a:schemeClr val="bg1"/>
      </p:bgRef>
    </p:bg>
    <p:spTree>
      <p:nvGrpSpPr>
        <p:cNvPr id="1" name=""/>
        <p:cNvGrpSpPr/>
        <p:nvPr/>
      </p:nvGrpSpPr>
      <p:grpSpPr>
        <a:xfrm>
          <a:off x="0" y="0"/>
          <a:ext cx="0" cy="0"/>
          <a:chOff x="0" y="0"/>
          <a:chExt cx="0" cy="0"/>
        </a:xfrm>
      </p:grpSpPr>
      <p:sp>
        <p:nvSpPr>
          <p:cNvPr id="3" name="Rectangle 2"/>
          <p:cNvSpPr/>
          <p:nvPr/>
        </p:nvSpPr>
        <p:spPr bwMode="ltGray">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bwMode="gray">
          <a:xfrm>
            <a:off x="457200" y="1143000"/>
            <a:ext cx="8229600" cy="4572000"/>
          </a:xfrm>
        </p:spPr>
        <p:txBody>
          <a:bodyPr anchor="ctr"/>
          <a:lstStyle>
            <a:lvl1pPr algn="ctr">
              <a:defRPr sz="60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042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457200" y="1325880"/>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800600" y="1325880"/>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926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57200" y="228600"/>
            <a:ext cx="8138160" cy="1005840"/>
          </a:xfrm>
        </p:spPr>
        <p:txBody>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5720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457200" y="2153257"/>
            <a:ext cx="3886200" cy="153118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bwMode="gray">
          <a:xfrm>
            <a:off x="4709160" y="1554480"/>
            <a:ext cx="3886200" cy="548640"/>
          </a:xfrm>
        </p:spPr>
        <p:txBody>
          <a:bodyPr anchor="b">
            <a:noAutofit/>
          </a:bodyPr>
          <a:lstStyle>
            <a:lvl1pPr marL="0" indent="0">
              <a:buNone/>
              <a:defRPr sz="1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4709160" y="2153257"/>
            <a:ext cx="3886200" cy="1531188"/>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601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57200" y="228600"/>
            <a:ext cx="8229600" cy="1005840"/>
          </a:xfrm>
          <a:prstGeom prst="rect">
            <a:avLst/>
          </a:prstGeom>
        </p:spPr>
        <p:txBody>
          <a:bodyPr vert="horz" lIns="0" tIns="45720" rIns="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457200" y="1325880"/>
            <a:ext cx="8229600" cy="1531188"/>
          </a:xfrm>
          <a:prstGeom prst="rect">
            <a:avLst/>
          </a:prstGeom>
        </p:spPr>
        <p:txBody>
          <a:bodyPr vert="horz" lIns="0" tIns="45720" rIns="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bwMode="gray">
          <a:xfrm>
            <a:off x="457200" y="6438552"/>
            <a:ext cx="1371600" cy="214122"/>
          </a:xfrm>
          <a:prstGeom prst="rect">
            <a:avLst/>
          </a:prstGeom>
        </p:spPr>
      </p:pic>
      <p:sp>
        <p:nvSpPr>
          <p:cNvPr id="9" name="TextBox 8"/>
          <p:cNvSpPr txBox="1"/>
          <p:nvPr/>
        </p:nvSpPr>
        <p:spPr bwMode="gray">
          <a:xfrm>
            <a:off x="8686799" y="6430197"/>
            <a:ext cx="365760" cy="230832"/>
          </a:xfrm>
          <a:prstGeom prst="rect">
            <a:avLst/>
          </a:prstGeom>
          <a:noFill/>
        </p:spPr>
        <p:txBody>
          <a:bodyPr wrap="none" rIns="0" rtlCol="0">
            <a:noAutofit/>
          </a:bodyPr>
          <a:lstStyle/>
          <a:p>
            <a:fld id="{FFFA2311-A4AE-43F1-A7F5-936E8EB72108}" type="slidenum">
              <a:rPr lang="en-US" sz="900" smtClean="0">
                <a:solidFill>
                  <a:schemeClr val="bg1">
                    <a:lumMod val="65000"/>
                  </a:schemeClr>
                </a:solidFill>
              </a:rPr>
              <a:pPr/>
              <a:t>‹#›</a:t>
            </a:fld>
            <a:endParaRPr lang="en-US" sz="900" dirty="0">
              <a:solidFill>
                <a:schemeClr val="bg1">
                  <a:lumMod val="65000"/>
                </a:schemeClr>
              </a:solidFill>
            </a:endParaRPr>
          </a:p>
        </p:txBody>
      </p:sp>
      <p:cxnSp>
        <p:nvCxnSpPr>
          <p:cNvPr id="10" name="Straight Connector 9"/>
          <p:cNvCxnSpPr/>
          <p:nvPr/>
        </p:nvCxnSpPr>
        <p:spPr bwMode="gray">
          <a:xfrm>
            <a:off x="8693232" y="6431313"/>
            <a:ext cx="0" cy="22860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3529247" y="6491752"/>
            <a:ext cx="2085507" cy="107722"/>
          </a:xfrm>
          <a:prstGeom prst="rect">
            <a:avLst/>
          </a:prstGeom>
          <a:noFill/>
        </p:spPr>
        <p:txBody>
          <a:bodyPr wrap="none" lIns="0" tIns="0" rIns="0" bIns="0" rtlCol="0" anchor="ctr">
            <a:spAutoFit/>
          </a:bodyPr>
          <a:lstStyle/>
          <a:p>
            <a:pPr algn="ctr"/>
            <a:r>
              <a:rPr lang="en-US" sz="700" cap="none" baseline="0" dirty="0" smtClean="0">
                <a:solidFill>
                  <a:schemeClr val="bg1">
                    <a:lumMod val="65000"/>
                  </a:schemeClr>
                </a:solidFill>
                <a:latin typeface="Calibri Light" panose="020F0302020204030204" pitchFamily="34" charset="0"/>
              </a:rPr>
              <a:t>PROPRIETARY AND CONFIDENTIAL. ALL RIGHTS RESERVED</a:t>
            </a:r>
            <a:endParaRPr lang="en-US" sz="700" cap="none" baseline="0" dirty="0">
              <a:solidFill>
                <a:schemeClr val="bg1">
                  <a:lumMod val="65000"/>
                </a:schemeClr>
              </a:solidFill>
              <a:latin typeface="Calibri Light" panose="020F0302020204030204" pitchFamily="34" charset="0"/>
            </a:endParaRPr>
          </a:p>
        </p:txBody>
      </p:sp>
    </p:spTree>
    <p:extLst>
      <p:ext uri="{BB962C8B-B14F-4D97-AF65-F5344CB8AC3E}">
        <p14:creationId xmlns:p14="http://schemas.microsoft.com/office/powerpoint/2010/main" val="100725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5000"/>
        </a:lnSpc>
        <a:spcBef>
          <a:spcPts val="1000"/>
        </a:spcBef>
        <a:spcAft>
          <a:spcPts val="600"/>
        </a:spcAft>
        <a:buClr>
          <a:schemeClr val="accent2"/>
        </a:buClr>
        <a:buFont typeface="Calibri Light" panose="020F0302020204030204" pitchFamily="34" charset="0"/>
        <a:buChar char="»"/>
        <a:defRPr sz="1400" kern="1200">
          <a:solidFill>
            <a:schemeClr val="bg2"/>
          </a:solidFill>
          <a:latin typeface="+mn-lt"/>
          <a:ea typeface="+mn-ea"/>
          <a:cs typeface="+mn-cs"/>
        </a:defRPr>
      </a:lvl1pPr>
      <a:lvl2pPr marL="457200" indent="-228600" algn="l" defTabSz="914400" rtl="0" eaLnBrk="1" latinLnBrk="0" hangingPunct="1">
        <a:lnSpc>
          <a:spcPct val="105000"/>
        </a:lnSpc>
        <a:spcBef>
          <a:spcPts val="0"/>
        </a:spcBef>
        <a:spcAft>
          <a:spcPts val="600"/>
        </a:spcAft>
        <a:buClr>
          <a:schemeClr val="accent1"/>
        </a:buClr>
        <a:buFont typeface="Arial" panose="020B0604020202020204" pitchFamily="34" charset="0"/>
        <a:buChar char="•"/>
        <a:defRPr sz="1400" kern="1200">
          <a:solidFill>
            <a:schemeClr val="bg2"/>
          </a:solidFill>
          <a:latin typeface="+mn-lt"/>
          <a:ea typeface="+mn-ea"/>
          <a:cs typeface="+mn-cs"/>
        </a:defRPr>
      </a:lvl2pPr>
      <a:lvl3pPr marL="692150" indent="-228600" algn="l" defTabSz="914400" rtl="0" eaLnBrk="1" latinLnBrk="0" hangingPunct="1">
        <a:lnSpc>
          <a:spcPct val="105000"/>
        </a:lnSpc>
        <a:spcBef>
          <a:spcPts val="0"/>
        </a:spcBef>
        <a:spcAft>
          <a:spcPts val="600"/>
        </a:spcAft>
        <a:buClr>
          <a:schemeClr val="tx2"/>
        </a:buClr>
        <a:buFont typeface="Calibri Light" panose="020F0302020204030204" pitchFamily="34" charset="0"/>
        <a:buChar char="–"/>
        <a:defRPr sz="1400" kern="1200">
          <a:solidFill>
            <a:schemeClr val="bg2"/>
          </a:solidFill>
          <a:latin typeface="+mn-lt"/>
          <a:ea typeface="+mn-ea"/>
          <a:cs typeface="+mn-cs"/>
        </a:defRPr>
      </a:lvl3pPr>
      <a:lvl4pPr marL="914400" indent="-228600" algn="l" defTabSz="914400" rtl="0" eaLnBrk="1" latinLnBrk="0" hangingPunct="1">
        <a:lnSpc>
          <a:spcPct val="105000"/>
        </a:lnSpc>
        <a:spcBef>
          <a:spcPts val="0"/>
        </a:spcBef>
        <a:spcAft>
          <a:spcPts val="600"/>
        </a:spcAft>
        <a:buClr>
          <a:schemeClr val="accent1"/>
        </a:buClr>
        <a:buSzPct val="100000"/>
        <a:buFont typeface="Arial" panose="020B0604020202020204" pitchFamily="34" charset="0"/>
        <a:buChar char="•"/>
        <a:defRPr sz="1400" kern="1200">
          <a:solidFill>
            <a:schemeClr val="bg2"/>
          </a:solidFill>
          <a:latin typeface="+mn-lt"/>
          <a:ea typeface="+mn-ea"/>
          <a:cs typeface="+mn-cs"/>
        </a:defRPr>
      </a:lvl4pPr>
      <a:lvl5pPr marL="1204913" indent="-228600" algn="l" defTabSz="914400" rtl="0" eaLnBrk="1" latinLnBrk="0" hangingPunct="1">
        <a:lnSpc>
          <a:spcPct val="105000"/>
        </a:lnSpc>
        <a:spcBef>
          <a:spcPts val="0"/>
        </a:spcBef>
        <a:spcAft>
          <a:spcPts val="600"/>
        </a:spcAft>
        <a:buClr>
          <a:schemeClr val="tx2"/>
        </a:buClr>
        <a:buFont typeface="Calibri" panose="020F050202020403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p:txBody>
          <a:bodyPr/>
          <a:lstStyle/>
          <a:p>
            <a:r>
              <a:rPr lang="en-US" dirty="0" smtClean="0"/>
              <a:t>8-Point Plan for the First 100 Days </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4359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400" dirty="0" smtClean="0">
                <a:solidFill>
                  <a:schemeClr val="tx1"/>
                </a:solidFill>
              </a:rPr>
              <a:t>Point 8: </a:t>
            </a:r>
            <a:r>
              <a:rPr lang="en-US" dirty="0" smtClean="0"/>
              <a:t/>
            </a:r>
            <a:br>
              <a:rPr lang="en-US" dirty="0" smtClean="0"/>
            </a:br>
            <a:r>
              <a:rPr lang="en-US" dirty="0" smtClean="0"/>
              <a:t>Avoid Common Pitfalls                      </a:t>
            </a:r>
          </a:p>
        </p:txBody>
      </p:sp>
      <p:graphicFrame>
        <p:nvGraphicFramePr>
          <p:cNvPr id="222298" name="Group 90"/>
          <p:cNvGraphicFramePr>
            <a:graphicFrameLocks noGrp="1"/>
          </p:cNvGraphicFramePr>
          <p:nvPr>
            <p:ph idx="4294967295"/>
            <p:extLst>
              <p:ext uri="{D42A27DB-BD31-4B8C-83A1-F6EECF244321}">
                <p14:modId xmlns:p14="http://schemas.microsoft.com/office/powerpoint/2010/main" val="3321028046"/>
              </p:ext>
            </p:extLst>
          </p:nvPr>
        </p:nvGraphicFramePr>
        <p:xfrm>
          <a:off x="457200" y="1371600"/>
          <a:ext cx="8267700" cy="4078224"/>
        </p:xfrm>
        <a:graphic>
          <a:graphicData uri="http://schemas.openxmlformats.org/drawingml/2006/table">
            <a:tbl>
              <a:tblPr/>
              <a:tblGrid>
                <a:gridCol w="4133850"/>
                <a:gridCol w="4133850"/>
              </a:tblGrid>
              <a:tr h="210856">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Action Items</a:t>
                      </a:r>
                    </a:p>
                  </a:txBody>
                  <a:tcPr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Comments</a:t>
                      </a:r>
                    </a:p>
                  </a:txBody>
                  <a:tcPr anchor="ctr" horzOverflow="overflow">
                    <a:lnL w="12700" cap="flat" cmpd="sng" algn="ctr">
                      <a:no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325869">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Don’t set unrealistic or unsustainable expectations; in the end, you will be judged by your results.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Serious problems arise when the targets against which you are measured are not rooted in reality. </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60050">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Don’t allow yourself to suffer from analysis paralysis; don’t be a know-it-all and make rash decisions.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Overly cautious behavior eats up time and sets the example of risk aversion; know-it-alls typically don’t know what they don’t know. </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86886">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Don’t fail to let go of your past identity. Don’t stifle dissent.</a:t>
                      </a:r>
                    </a:p>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endParaRPr kumimoji="0" lang="en-US" sz="1400" b="0" i="0" u="none" strike="noStrike" cap="none" normalizeH="0" baseline="0" dirty="0" smtClean="0">
                        <a:ln>
                          <a:noFill/>
                        </a:ln>
                        <a:solidFill>
                          <a:schemeClr val="tx1"/>
                        </a:solidFill>
                        <a:effectLst/>
                        <a:latin typeface="+mn-lt"/>
                      </a:endParaRP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What’s past is prologue. Leaders who smother discord cut themselves off from correcting problems before they arise and create an environment of fear.</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86886">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Don’t misread the true sources of power and don’t pick the wrong battles.</a:t>
                      </a:r>
                    </a:p>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endParaRPr kumimoji="0" lang="en-US" sz="1400" b="0" i="0" u="none" strike="noStrike" cap="none" normalizeH="0" baseline="0" dirty="0" smtClean="0">
                        <a:ln>
                          <a:noFill/>
                        </a:ln>
                        <a:solidFill>
                          <a:schemeClr val="tx1"/>
                        </a:solidFill>
                        <a:effectLst/>
                        <a:latin typeface="+mn-lt"/>
                      </a:endParaRP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Gauging the true sources of power is critical during the early days. Select the right priorities; little things may turn out to be not so little after all.</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94232">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Don’t succumb to “the savior syndrome” and avoid “dissing” your predecessor.</a:t>
                      </a:r>
                    </a:p>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endParaRPr kumimoji="0" lang="en-US" sz="1400" b="0" i="0" u="none" strike="noStrike" cap="none" normalizeH="0" baseline="0" dirty="0" smtClean="0">
                        <a:ln>
                          <a:noFill/>
                        </a:ln>
                        <a:solidFill>
                          <a:schemeClr val="tx1"/>
                        </a:solidFill>
                        <a:effectLst/>
                        <a:latin typeface="+mn-lt"/>
                      </a:endParaRP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You are not the embodiment of the institution. You are not above the rules that bind everyone else. Be respectful and sensitive regarding your predecessor’s position and tenure, regardless of how you feel.</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33406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Rough Timeline for the 8-Point Plan</a:t>
            </a:r>
          </a:p>
        </p:txBody>
      </p:sp>
      <p:sp>
        <p:nvSpPr>
          <p:cNvPr id="12" name="Text Placeholder 11"/>
          <p:cNvSpPr>
            <a:spLocks noGrp="1"/>
          </p:cNvSpPr>
          <p:nvPr>
            <p:ph type="body" sz="quarter" idx="10"/>
          </p:nvPr>
        </p:nvSpPr>
        <p:spPr>
          <a:xfrm>
            <a:off x="457200" y="1325880"/>
            <a:ext cx="8229600" cy="309380"/>
          </a:xfrm>
        </p:spPr>
        <p:txBody>
          <a:bodyPr/>
          <a:lstStyle/>
          <a:p>
            <a:r>
              <a:rPr lang="en-US" dirty="0"/>
              <a:t>Several of the steps occur simultaneously and many take place </a:t>
            </a:r>
            <a:r>
              <a:rPr lang="en-US" dirty="0" smtClean="0"/>
              <a:t>continuously</a:t>
            </a:r>
            <a:endParaRPr lang="en-US" dirty="0"/>
          </a:p>
        </p:txBody>
      </p:sp>
      <p:sp>
        <p:nvSpPr>
          <p:cNvPr id="7" name="Rectangle 50"/>
          <p:cNvSpPr>
            <a:spLocks noChangeArrowheads="1"/>
          </p:cNvSpPr>
          <p:nvPr/>
        </p:nvSpPr>
        <p:spPr bwMode="ltGray">
          <a:xfrm>
            <a:off x="0" y="5562600"/>
            <a:ext cx="9144000" cy="756216"/>
          </a:xfrm>
          <a:prstGeom prst="rect">
            <a:avLst/>
          </a:prstGeom>
          <a:solidFill>
            <a:schemeClr val="accent2"/>
          </a:solidFill>
          <a:ln w="9525" algn="ctr">
            <a:noFill/>
            <a:miter lim="800000"/>
            <a:headEnd type="none" w="lg" len="lg"/>
            <a:tailEnd type="none" w="lg" len="lg"/>
          </a:ln>
          <a:effectLst/>
        </p:spPr>
        <p:txBody>
          <a:bodyPr tIns="91440" bIns="91440" anchor="ctr"/>
          <a:lstStyle/>
          <a:p>
            <a:pPr algn="ctr"/>
            <a:r>
              <a:rPr lang="en-US" sz="1600" b="1" dirty="0">
                <a:solidFill>
                  <a:schemeClr val="bg1"/>
                </a:solidFill>
              </a:rPr>
              <a:t>Following our 8-point plan, we will help you create the conditions for </a:t>
            </a:r>
            <a:r>
              <a:rPr lang="en-US" sz="1600" b="1" dirty="0" smtClean="0">
                <a:solidFill>
                  <a:schemeClr val="bg1"/>
                </a:solidFill>
              </a:rPr>
              <a:t>great long-term performance</a:t>
            </a:r>
            <a:r>
              <a:rPr lang="en-US" sz="1600" b="1" dirty="0">
                <a:solidFill>
                  <a:schemeClr val="bg1"/>
                </a:solidFill>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5552" y="1738228"/>
            <a:ext cx="5112896" cy="3757320"/>
          </a:xfrm>
          <a:prstGeom prst="rect">
            <a:avLst/>
          </a:prstGeom>
        </p:spPr>
      </p:pic>
      <p:sp>
        <p:nvSpPr>
          <p:cNvPr id="10" name="Rectangle 9"/>
          <p:cNvSpPr/>
          <p:nvPr/>
        </p:nvSpPr>
        <p:spPr>
          <a:xfrm>
            <a:off x="7854865" y="-215444"/>
            <a:ext cx="1289135" cy="215444"/>
          </a:xfrm>
          <a:prstGeom prst="rect">
            <a:avLst/>
          </a:prstGeom>
        </p:spPr>
        <p:txBody>
          <a:bodyPr wrap="none">
            <a:spAutoFit/>
          </a:bodyPr>
          <a:lstStyle/>
          <a:p>
            <a:r>
              <a:rPr lang="en-US" sz="800" dirty="0" smtClean="0"/>
              <a:t>ART-8-PointPlan-080417.ai</a:t>
            </a:r>
            <a:endParaRPr lang="en-US" sz="800" dirty="0"/>
          </a:p>
        </p:txBody>
      </p:sp>
    </p:spTree>
    <p:extLst>
      <p:ext uri="{BB962C8B-B14F-4D97-AF65-F5344CB8AC3E}">
        <p14:creationId xmlns:p14="http://schemas.microsoft.com/office/powerpoint/2010/main" val="414764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400" dirty="0" smtClean="0">
                <a:solidFill>
                  <a:schemeClr val="tx1"/>
                </a:solidFill>
              </a:rPr>
              <a:t>Point </a:t>
            </a:r>
            <a:r>
              <a:rPr lang="en-US" sz="2400" dirty="0">
                <a:solidFill>
                  <a:schemeClr val="tx1"/>
                </a:solidFill>
              </a:rPr>
              <a:t>1: </a:t>
            </a:r>
            <a:r>
              <a:rPr lang="en-US" dirty="0" smtClean="0"/>
              <a:t/>
            </a:r>
            <a:br>
              <a:rPr lang="en-US" dirty="0" smtClean="0"/>
            </a:br>
            <a:r>
              <a:rPr lang="en-US" dirty="0" smtClean="0"/>
              <a:t>Prepare </a:t>
            </a:r>
            <a:r>
              <a:rPr lang="en-US" dirty="0"/>
              <a:t>Yourself During the Countdown </a:t>
            </a:r>
            <a:endParaRPr lang="en-US" dirty="0" smtClean="0"/>
          </a:p>
        </p:txBody>
      </p:sp>
      <p:graphicFrame>
        <p:nvGraphicFramePr>
          <p:cNvPr id="244799" name="Group 63"/>
          <p:cNvGraphicFramePr>
            <a:graphicFrameLocks noGrp="1"/>
          </p:cNvGraphicFramePr>
          <p:nvPr>
            <p:ph sz="quarter" idx="4294967295"/>
            <p:extLst>
              <p:ext uri="{D42A27DB-BD31-4B8C-83A1-F6EECF244321}">
                <p14:modId xmlns:p14="http://schemas.microsoft.com/office/powerpoint/2010/main" val="1564053743"/>
              </p:ext>
            </p:extLst>
          </p:nvPr>
        </p:nvGraphicFramePr>
        <p:xfrm>
          <a:off x="457200" y="1371600"/>
          <a:ext cx="8229600" cy="3870960"/>
        </p:xfrm>
        <a:graphic>
          <a:graphicData uri="http://schemas.openxmlformats.org/drawingml/2006/table">
            <a:tbl>
              <a:tblPr/>
              <a:tblGrid>
                <a:gridCol w="4114800"/>
                <a:gridCol w="4114800"/>
              </a:tblGrid>
              <a:tr h="312234">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Action Items</a:t>
                      </a:r>
                    </a:p>
                  </a:txBody>
                  <a:tcPr marL="89777" marR="89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Comments</a:t>
                      </a:r>
                    </a:p>
                  </a:txBody>
                  <a:tcPr marL="89777" marR="8977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44190">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Plan effectively; get set to learn. </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Do your homework; review company, industry and competitor press, financials and marketing materials.</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44190">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Determine what questions to ask key constituents and meet with the smartest observers possible.</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The best questions yield the best answers.</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99657">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Meet with top management, your boss, employees, alumni, customers, suppliers, analysts, trusted confidantes and investors.</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Lay the groundwork for strong relationships with your key constituents and future colleagues and gather valuable input.</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44190">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Construct your first 100-day plan with tasks and rough timing.</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Once you start your new job, the rush of information and activities will make it difficult to think and plan.</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44190">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Assess your own knowledge, skill or experience gaps.</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Determine what functional expertise or specialized training you will need to succeed in the new job. </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99657">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Prepare family and your personal support base for the intense ride ahead.</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Minimize personal disruptions within your control; create the ability to immerse yourself in your new role in the first 100 days.</a:t>
                      </a:r>
                    </a:p>
                  </a:txBody>
                  <a:tcPr marL="89777" marR="897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375902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400" dirty="0">
                <a:solidFill>
                  <a:schemeClr val="tx1"/>
                </a:solidFill>
              </a:rPr>
              <a:t>Point 2</a:t>
            </a:r>
            <a:r>
              <a:rPr lang="en-US" sz="2400" dirty="0" smtClean="0">
                <a:solidFill>
                  <a:schemeClr val="tx1"/>
                </a:solidFill>
              </a:rPr>
              <a:t>: </a:t>
            </a:r>
            <a:r>
              <a:rPr lang="en-US" dirty="0" smtClean="0"/>
              <a:t/>
            </a:r>
            <a:br>
              <a:rPr lang="en-US" dirty="0" smtClean="0"/>
            </a:br>
            <a:r>
              <a:rPr lang="en-US" dirty="0" smtClean="0"/>
              <a:t>Align </a:t>
            </a:r>
            <a:r>
              <a:rPr lang="en-US" dirty="0"/>
              <a:t>Expectations </a:t>
            </a:r>
            <a:endParaRPr lang="en-US" dirty="0" smtClean="0"/>
          </a:p>
        </p:txBody>
      </p:sp>
      <p:graphicFrame>
        <p:nvGraphicFramePr>
          <p:cNvPr id="6" name="Group 63"/>
          <p:cNvGraphicFramePr>
            <a:graphicFrameLocks/>
          </p:cNvGraphicFramePr>
          <p:nvPr>
            <p:extLst>
              <p:ext uri="{D42A27DB-BD31-4B8C-83A1-F6EECF244321}">
                <p14:modId xmlns:p14="http://schemas.microsoft.com/office/powerpoint/2010/main" val="3051679158"/>
              </p:ext>
            </p:extLst>
          </p:nvPr>
        </p:nvGraphicFramePr>
        <p:xfrm>
          <a:off x="457200" y="1371600"/>
          <a:ext cx="8229600" cy="4724400"/>
        </p:xfrm>
        <a:graphic>
          <a:graphicData uri="http://schemas.openxmlformats.org/drawingml/2006/table">
            <a:tbl>
              <a:tblPr/>
              <a:tblGrid>
                <a:gridCol w="4114800"/>
                <a:gridCol w="4114800"/>
              </a:tblGrid>
              <a:tr h="156117">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Action Items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Comments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604795">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Truly understand your boss and the company’s objectives for the position you are coming into.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Make sure you find common ground about key goals — both during the hiring process and throughout your early days.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781194">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Introduce yourself to the management team: Most employees will be wondering, “Is this new boss going to be good or bad for me?”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Prepare to answer these questions: Who am I? What’s my background? Why did I join? What do I hope to accomplish? How do I hope to work together? </a:t>
                      </a:r>
                      <a:r>
                        <a:rPr kumimoji="0" lang="en-US" sz="1400" b="0" i="1" u="none" strike="noStrike" kern="1200" cap="none" normalizeH="0" baseline="0" smtClean="0">
                          <a:ln>
                            <a:noFill/>
                          </a:ln>
                          <a:solidFill>
                            <a:schemeClr val="bg2"/>
                          </a:solidFill>
                          <a:effectLst/>
                          <a:latin typeface="+mn-lt"/>
                          <a:ea typeface="+mn-ea"/>
                          <a:cs typeface="+mn-cs"/>
                        </a:rPr>
                        <a:t>Be CONCISE</a:t>
                      </a:r>
                      <a:r>
                        <a:rPr kumimoji="0" lang="en-US" sz="1400" b="0" i="1" u="none" strike="noStrike" kern="1200" cap="none" normalizeH="0" baseline="0" dirty="0" smtClean="0">
                          <a:ln>
                            <a:noFill/>
                          </a:ln>
                          <a:solidFill>
                            <a:schemeClr val="bg2"/>
                          </a:solidFill>
                          <a:effectLst/>
                          <a:latin typeface="+mn-lt"/>
                          <a:ea typeface="+mn-ea"/>
                          <a:cs typeface="+mn-cs"/>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604795">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Communicate your management philosophy, professional background, operating principles and expectations.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Use your early management meetings to do more than meet and greet; set the tone for weeks to follow.</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28397">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Ask a lot of questions.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Don’t be a know-it-all. You cannot have all the answers on day one or throughout the first 100 days.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604795">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Create an agenda for active listening; engage in one-on-one meetings to pose key questions.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Be a receiver as much as a broadcaster — listen and learn. People appreciate being listened to and heard.  Do not go into “broadcast mode.”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604795">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Synthesize learnings and provide feedback to the organization and those with whom you’ve met.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Begin developing your agenda by sharing what you have learned through memos, presentations and social media.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06567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2400" dirty="0" smtClean="0">
                <a:solidFill>
                  <a:schemeClr val="tx1"/>
                </a:solidFill>
              </a:rPr>
              <a:t>Point 3: </a:t>
            </a:r>
            <a:r>
              <a:rPr lang="en-US" dirty="0" smtClean="0"/>
              <a:t/>
            </a:r>
            <a:br>
              <a:rPr lang="en-US" dirty="0" smtClean="0"/>
            </a:br>
            <a:r>
              <a:rPr lang="en-US" dirty="0" smtClean="0"/>
              <a:t>Shape Your Management Team</a:t>
            </a:r>
          </a:p>
        </p:txBody>
      </p:sp>
      <p:graphicFrame>
        <p:nvGraphicFramePr>
          <p:cNvPr id="9" name="Group 63"/>
          <p:cNvGraphicFramePr>
            <a:graphicFrameLocks/>
          </p:cNvGraphicFramePr>
          <p:nvPr>
            <p:extLst>
              <p:ext uri="{D42A27DB-BD31-4B8C-83A1-F6EECF244321}">
                <p14:modId xmlns:p14="http://schemas.microsoft.com/office/powerpoint/2010/main" val="3433930956"/>
              </p:ext>
            </p:extLst>
          </p:nvPr>
        </p:nvGraphicFramePr>
        <p:xfrm>
          <a:off x="457200" y="1371600"/>
          <a:ext cx="8229600" cy="4511040"/>
        </p:xfrm>
        <a:graphic>
          <a:graphicData uri="http://schemas.openxmlformats.org/drawingml/2006/table">
            <a:tbl>
              <a:tblPr/>
              <a:tblGrid>
                <a:gridCol w="4114800"/>
                <a:gridCol w="4114800"/>
              </a:tblGrid>
              <a:tr h="29709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Action Items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Comments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648202">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Determine whether you have a strong enough management team to reach your aspirations. </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Establishing a strong team is the best first step a manager can take toward implementing and executing the strategic agenda.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837261">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Build a team of people with similar values and passions, but with complementary skills.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The composition of the team should match the company’s challenges, enable you to do </a:t>
                      </a:r>
                      <a:r>
                        <a:rPr kumimoji="0" lang="en-US" sz="1400" b="0" i="1" u="none" strike="noStrike" kern="1200" cap="none" normalizeH="0" baseline="0" smtClean="0">
                          <a:ln>
                            <a:noFill/>
                          </a:ln>
                          <a:solidFill>
                            <a:schemeClr val="bg2"/>
                          </a:solidFill>
                          <a:effectLst/>
                          <a:latin typeface="+mn-lt"/>
                          <a:ea typeface="+mn-ea"/>
                          <a:cs typeface="+mn-cs"/>
                        </a:rPr>
                        <a:t>your best, </a:t>
                      </a:r>
                      <a:r>
                        <a:rPr kumimoji="0" lang="en-US" sz="1400" b="0" i="1" u="none" strike="noStrike" kern="1200" cap="none" normalizeH="0" baseline="0" dirty="0" smtClean="0">
                          <a:ln>
                            <a:noFill/>
                          </a:ln>
                          <a:solidFill>
                            <a:schemeClr val="bg2"/>
                          </a:solidFill>
                          <a:effectLst/>
                          <a:latin typeface="+mn-lt"/>
                          <a:ea typeface="+mn-ea"/>
                          <a:cs typeface="+mn-cs"/>
                        </a:rPr>
                        <a:t>and reflect the values and standards that you want to prevail throughout the enterprise.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648202">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Unless the company is in utter crisis, avoid making critical personnel moves immediately.</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Recognize that people have enormous capacity if you give them a chance; set clear expectations and hold them accountable.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5914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Cultivate a partner or confidante.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You will need someone trustworthy, discreet and with superior judgment with whom to brainstorm.</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5914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Articulate objectives and desired outcomes; encourage frank and open conversations.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Your early team meetings will set the tone for the meetings to follow.</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648202">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Recognize the power of your predecessor; acknowledge and, in some cases, embrace your predecessor.</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While it may be tempting to push out or denounce your predecessor for the challenges you’ve inherited, doing so will likely create unnecessary ill will.</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77082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400" dirty="0" smtClean="0">
                <a:solidFill>
                  <a:schemeClr val="tx1"/>
                </a:solidFill>
              </a:rPr>
              <a:t>Point 4:</a:t>
            </a:r>
            <a:r>
              <a:rPr lang="en-US" dirty="0" smtClean="0"/>
              <a:t/>
            </a:r>
            <a:br>
              <a:rPr lang="en-US" dirty="0" smtClean="0"/>
            </a:br>
            <a:r>
              <a:rPr lang="en-US" dirty="0" smtClean="0"/>
              <a:t>Craft Your Strategic Agenda                      </a:t>
            </a:r>
          </a:p>
        </p:txBody>
      </p:sp>
      <p:graphicFrame>
        <p:nvGraphicFramePr>
          <p:cNvPr id="213052" name="Group 60"/>
          <p:cNvGraphicFramePr>
            <a:graphicFrameLocks noGrp="1"/>
          </p:cNvGraphicFramePr>
          <p:nvPr>
            <p:ph idx="4294967295"/>
            <p:extLst/>
          </p:nvPr>
        </p:nvGraphicFramePr>
        <p:xfrm>
          <a:off x="457200" y="1371600"/>
          <a:ext cx="8267700" cy="3992880"/>
        </p:xfrm>
        <a:graphic>
          <a:graphicData uri="http://schemas.openxmlformats.org/drawingml/2006/table">
            <a:tbl>
              <a:tblPr/>
              <a:tblGrid>
                <a:gridCol w="4133850"/>
                <a:gridCol w="4133850"/>
              </a:tblGrid>
              <a:tr h="24465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Action Items</a:t>
                      </a:r>
                    </a:p>
                  </a:txBody>
                  <a:tcPr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Comments</a:t>
                      </a:r>
                    </a:p>
                  </a:txBody>
                  <a:tcPr anchor="ctr" horzOverflow="overflow">
                    <a:lnL w="12700" cap="flat" cmpd="sng" algn="ctr">
                      <a:no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94158">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Build the strategic agenda in a joint effort with your team versus in a silo. Limit the number of themes and priorities so they can be easily remembered by the organization.</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Find the right balance between creating a compelling picture of where you want the organization to go and not becoming prematurely locked into a plan.</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71831">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Diagnose the company’s problems starting with the customer perspective and continuing with a grounded view of what the company stands for.</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Use this diagnosis and your constituents’ feedback to start building your short-term strategic agenda; make sure to under-promise and over-deliver.</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71831">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smtClean="0">
                          <a:ln>
                            <a:noFill/>
                          </a:ln>
                          <a:solidFill>
                            <a:schemeClr val="tx1"/>
                          </a:solidFill>
                          <a:effectLst/>
                          <a:latin typeface="+mn-lt"/>
                          <a:ea typeface="+mn-ea"/>
                          <a:cs typeface="+mn-cs"/>
                        </a:rPr>
                        <a:t>Define the operating mechanism/process — the meetings, documents and report formats to conduct the day-to-day business.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Incorporate these processes and build an explicit plan to address cultural issues and barriers to change. </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71831">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smtClean="0">
                          <a:ln>
                            <a:noFill/>
                          </a:ln>
                          <a:solidFill>
                            <a:schemeClr val="tx1"/>
                          </a:solidFill>
                          <a:effectLst/>
                          <a:latin typeface="+mn-lt"/>
                          <a:ea typeface="+mn-ea"/>
                          <a:cs typeface="+mn-cs"/>
                        </a:rPr>
                        <a:t>A strategic agenda is by definition a work in progress; use it to help you and the organization make decisions, see how they work and make adjustments as needed.</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Expect pushback on your agenda but, rather than resist, coalesce that input in a positive way to maximize buy-in.</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349505">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kern="1200" cap="none" normalizeH="0" baseline="0" dirty="0" smtClean="0">
                          <a:ln>
                            <a:noFill/>
                          </a:ln>
                          <a:solidFill>
                            <a:schemeClr val="tx1"/>
                          </a:solidFill>
                          <a:effectLst/>
                          <a:latin typeface="+mn-lt"/>
                          <a:ea typeface="+mn-ea"/>
                          <a:cs typeface="+mn-cs"/>
                        </a:rPr>
                        <a:t>Secure some early wins.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Look for flaws in the organization and fix them quickly to establish your credibility as a leader.</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4190544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2400" dirty="0" smtClean="0">
                <a:solidFill>
                  <a:schemeClr val="bg2"/>
                </a:solidFill>
              </a:rPr>
              <a:t>Point 5:</a:t>
            </a:r>
            <a:r>
              <a:rPr lang="en-US" dirty="0" smtClean="0"/>
              <a:t/>
            </a:r>
            <a:br>
              <a:rPr lang="en-US" dirty="0" smtClean="0"/>
            </a:br>
            <a:r>
              <a:rPr lang="en-US" dirty="0" smtClean="0"/>
              <a:t>Start Transforming Culture</a:t>
            </a:r>
          </a:p>
        </p:txBody>
      </p:sp>
      <p:graphicFrame>
        <p:nvGraphicFramePr>
          <p:cNvPr id="215100" name="Group 60"/>
          <p:cNvGraphicFramePr>
            <a:graphicFrameLocks noGrp="1"/>
          </p:cNvGraphicFramePr>
          <p:nvPr>
            <p:ph idx="4294967295"/>
            <p:extLst>
              <p:ext uri="{D42A27DB-BD31-4B8C-83A1-F6EECF244321}">
                <p14:modId xmlns:p14="http://schemas.microsoft.com/office/powerpoint/2010/main" val="4203086701"/>
              </p:ext>
            </p:extLst>
          </p:nvPr>
        </p:nvGraphicFramePr>
        <p:xfrm>
          <a:off x="457200" y="1356731"/>
          <a:ext cx="8267700" cy="4848255"/>
        </p:xfrm>
        <a:graphic>
          <a:graphicData uri="http://schemas.openxmlformats.org/drawingml/2006/table">
            <a:tbl>
              <a:tblPr/>
              <a:tblGrid>
                <a:gridCol w="4133850"/>
                <a:gridCol w="4133850"/>
              </a:tblGrid>
              <a:tr h="337215">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Action Items</a:t>
                      </a:r>
                    </a:p>
                  </a:txBody>
                  <a:tcPr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Comments</a:t>
                      </a:r>
                    </a:p>
                  </a:txBody>
                  <a:tcPr anchor="ctr" horzOverflow="overflow">
                    <a:lnL w="12700" cap="flat" cmpd="sng" algn="ctr">
                      <a:no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62467">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Identify how “things work around here.” Work to understand the culture of the new organization and diagnose how great of a change is required.</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Many new leaders fail because they could not make headway against an intransigent culture, pushing too hard in the wrong ways.</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9735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Go on the hunt for the knowledge networks, key influencers, decision-making protocols and the unwritten and unspoken conventions that are the nervous system of any organization.</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The place to start assessing a culture is to look for physical evidence, then listen and learn — within most appearances and generalizations there lies an inner core of truth. </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75714">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Solicit views about the culture from members of the board, the management team, employees, customers and industry analysts.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As you learn more, keep sharpening and improving your questions.</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62467">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Create the conditions for cultural transformation:  adapt measures of success; set new expectations; create new operating processes; empower change leaders; and lead by example.</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Be sensitive to the fact that even when you have a change mandate from your board or boss, it may not be enough. Understand where other sources of power lie.</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732239">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With a truly obstinate culture, you may need to make structural and people changes, but do so with the bought-in support of the key power center and establish a concerted program to address the cultural legacies of the organization.</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Make your first moves count. In your early days, people are the most open about change, but remember that too much change can break the culture — so pace yourself, continually assess the tolerance of the organization, get feedback and adapt along the way.</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52691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400" dirty="0" smtClean="0">
                <a:solidFill>
                  <a:schemeClr val="tx1"/>
                </a:solidFill>
              </a:rPr>
              <a:t>Point 6:</a:t>
            </a:r>
            <a:r>
              <a:rPr lang="en-US" dirty="0" smtClean="0"/>
              <a:t/>
            </a:r>
            <a:br>
              <a:rPr lang="en-US" dirty="0" smtClean="0"/>
            </a:br>
            <a:r>
              <a:rPr lang="en-US" dirty="0" smtClean="0"/>
              <a:t>Manage Your Boss                      </a:t>
            </a:r>
          </a:p>
        </p:txBody>
      </p:sp>
      <p:graphicFrame>
        <p:nvGraphicFramePr>
          <p:cNvPr id="216125" name="Group 61"/>
          <p:cNvGraphicFramePr>
            <a:graphicFrameLocks noGrp="1"/>
          </p:cNvGraphicFramePr>
          <p:nvPr>
            <p:ph idx="4294967295"/>
            <p:extLst>
              <p:ext uri="{D42A27DB-BD31-4B8C-83A1-F6EECF244321}">
                <p14:modId xmlns:p14="http://schemas.microsoft.com/office/powerpoint/2010/main" val="3154220612"/>
              </p:ext>
            </p:extLst>
          </p:nvPr>
        </p:nvGraphicFramePr>
        <p:xfrm>
          <a:off x="457200" y="1371600"/>
          <a:ext cx="8267700" cy="2621280"/>
        </p:xfrm>
        <a:graphic>
          <a:graphicData uri="http://schemas.openxmlformats.org/drawingml/2006/table">
            <a:tbl>
              <a:tblPr/>
              <a:tblGrid>
                <a:gridCol w="4133850"/>
                <a:gridCol w="4133850"/>
              </a:tblGrid>
              <a:tr h="30021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Action Items</a:t>
                      </a:r>
                    </a:p>
                  </a:txBody>
                  <a:tcPr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Comments</a:t>
                      </a:r>
                    </a:p>
                  </a:txBody>
                  <a:tcPr anchor="ctr" horzOverflow="overflow">
                    <a:lnL w="12700" cap="flat" cmpd="sng" algn="ctr">
                      <a:no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30021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Understand the stated and unstated motivations of your boss.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It’s not just about building shareholder value, it’s also about their reputations and schedules.</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11720">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Initiate an “onboarding” process with your boss, similar to what can be done with new managers. Establish priorities with your new boss.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Sit down with your boss and determine the most critical issues and what he/she is and the board are looking for.</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423514">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Establish your credibility by having a sound strategic agenda, being on top of the details of the business and by establishing an effective communications protocol.</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Understand how your boss really works. Tailor your communications and management style accordingly.</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30021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Listen and learn from your boss.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kern="1200" cap="none" normalizeH="0" baseline="0" dirty="0" smtClean="0">
                          <a:ln>
                            <a:noFill/>
                          </a:ln>
                          <a:solidFill>
                            <a:schemeClr val="bg2"/>
                          </a:solidFill>
                          <a:effectLst/>
                          <a:latin typeface="+mn-lt"/>
                          <a:ea typeface="+mn-ea"/>
                          <a:cs typeface="+mn-cs"/>
                        </a:rPr>
                        <a:t>Establish the discipline of regular feedback.</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2197514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2400" dirty="0" smtClean="0">
                <a:solidFill>
                  <a:schemeClr val="tx1"/>
                </a:solidFill>
              </a:rPr>
              <a:t>Point 7: </a:t>
            </a:r>
            <a:r>
              <a:rPr lang="en-US" dirty="0" smtClean="0"/>
              <a:t/>
            </a:r>
            <a:br>
              <a:rPr lang="en-US" dirty="0" smtClean="0"/>
            </a:br>
            <a:r>
              <a:rPr lang="en-US" dirty="0" smtClean="0"/>
              <a:t>Communicate!</a:t>
            </a:r>
          </a:p>
        </p:txBody>
      </p:sp>
      <p:graphicFrame>
        <p:nvGraphicFramePr>
          <p:cNvPr id="217149" name="Group 61"/>
          <p:cNvGraphicFramePr>
            <a:graphicFrameLocks noGrp="1"/>
          </p:cNvGraphicFramePr>
          <p:nvPr>
            <p:ph idx="4294967295"/>
            <p:extLst>
              <p:ext uri="{D42A27DB-BD31-4B8C-83A1-F6EECF244321}">
                <p14:modId xmlns:p14="http://schemas.microsoft.com/office/powerpoint/2010/main" val="3512792766"/>
              </p:ext>
            </p:extLst>
          </p:nvPr>
        </p:nvGraphicFramePr>
        <p:xfrm>
          <a:off x="457200" y="1371600"/>
          <a:ext cx="8267700" cy="4724400"/>
        </p:xfrm>
        <a:graphic>
          <a:graphicData uri="http://schemas.openxmlformats.org/drawingml/2006/table">
            <a:tbl>
              <a:tblPr/>
              <a:tblGrid>
                <a:gridCol w="4133850"/>
                <a:gridCol w="4133850"/>
              </a:tblGrid>
              <a:tr h="301083">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Action Items</a:t>
                      </a:r>
                    </a:p>
                  </a:txBody>
                  <a:tcPr anchor="ctr" horzOverflow="overflow">
                    <a:lnL cap="flat">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defRPr/>
                      </a:pPr>
                      <a:r>
                        <a:rPr lang="en-US" sz="1600" b="1" kern="1200" dirty="0" smtClean="0">
                          <a:solidFill>
                            <a:schemeClr val="tx2"/>
                          </a:solidFill>
                          <a:latin typeface="+mn-lt"/>
                          <a:ea typeface="+mn-ea"/>
                          <a:cs typeface="Arial" panose="020B0604020202020204" pitchFamily="34" charset="0"/>
                        </a:rPr>
                        <a:t>Comments</a:t>
                      </a:r>
                    </a:p>
                  </a:txBody>
                  <a:tcPr anchor="ctr" horzOverflow="overflow">
                    <a:lnL w="12700" cap="flat" cmpd="sng" algn="ctr">
                      <a:no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22309">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Know your audience so you can tailor your message and your style to their readiness and to what they care about.</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Tell stories to establish an emotional connection to your point; be concise.</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674649">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Effective communication is more than promulgating a message, it is a continuous give-and-take in which ideas are explored, assimilated and adapted.</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Be conscious of the signals you are sending. In the early days, every move you make is being closely watched — both explicit messages and implicit signals will have an impact.</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369969">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Use and re-use your communications in various forums and formats.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This will reinforce your message and maximize your time.</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22309">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Know the communications settings that you are most comfortable in and play to your natural strengths.</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Communicating is intimately intertwined with corporate culture; the way you present your message will affect the culture.</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22309">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In a crisis, get the information out as quickly as possible.</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Acknowledge the challenges of the situation to establish credibility; act as a “shock-absorber” between uncertainty and employees’ desire for stability.</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r h="522309">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0" u="none" strike="noStrike" cap="none" normalizeH="0" baseline="0" dirty="0" smtClean="0">
                          <a:ln>
                            <a:noFill/>
                          </a:ln>
                          <a:solidFill>
                            <a:schemeClr val="tx1"/>
                          </a:solidFill>
                          <a:effectLst/>
                          <a:latin typeface="+mn-lt"/>
                        </a:rPr>
                        <a:t>Having all the answers is usually the wrong answer; get direct input from the field.</a:t>
                      </a:r>
                    </a:p>
                  </a:txBody>
                  <a:tcPr horzOverflow="overflow">
                    <a:lnL cap="flat">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50B0D1"/>
                        </a:buClr>
                        <a:buSzTx/>
                        <a:buFont typeface="Arial" charset="0"/>
                        <a:buNone/>
                        <a:tabLst/>
                      </a:pPr>
                      <a:r>
                        <a:rPr kumimoji="0" lang="en-US" sz="1400" b="0" i="1" u="none" strike="noStrike" cap="none" normalizeH="0" baseline="0" dirty="0" smtClean="0">
                          <a:ln>
                            <a:noFill/>
                          </a:ln>
                          <a:solidFill>
                            <a:schemeClr val="bg2"/>
                          </a:solidFill>
                          <a:effectLst/>
                          <a:latin typeface="+mn-lt"/>
                        </a:rPr>
                        <a:t>While this requires significant time investment, it will pay back multiple-fold in enhanced credibility, trust and stakeholder engagement.</a:t>
                      </a:r>
                    </a:p>
                  </a:txBody>
                  <a:tcPr horzOverflow="overflow">
                    <a:lnL w="12700" cap="flat" cmpd="sng" algn="ctr">
                      <a:noFill/>
                      <a:prstDash val="solid"/>
                      <a:round/>
                      <a:headEnd type="none" w="med" len="med"/>
                      <a:tailEnd type="none" w="med" len="med"/>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val="1849187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encerStuart 2017">
  <a:themeElements>
    <a:clrScheme name="Spencer Stuart 2017">
      <a:dk1>
        <a:srgbClr val="000000"/>
      </a:dk1>
      <a:lt1>
        <a:srgbClr val="FFFFFF"/>
      </a:lt1>
      <a:dk2>
        <a:srgbClr val="003A70"/>
      </a:dk2>
      <a:lt2>
        <a:srgbClr val="4C4C4E"/>
      </a:lt2>
      <a:accent1>
        <a:srgbClr val="003A70"/>
      </a:accent1>
      <a:accent2>
        <a:srgbClr val="73A255"/>
      </a:accent2>
      <a:accent3>
        <a:srgbClr val="A5D1DB"/>
      </a:accent3>
      <a:accent4>
        <a:srgbClr val="FBCC11"/>
      </a:accent4>
      <a:accent5>
        <a:srgbClr val="6E6771"/>
      </a:accent5>
      <a:accent6>
        <a:srgbClr val="971C0B"/>
      </a:accent6>
      <a:hlink>
        <a:srgbClr val="003A70"/>
      </a:hlink>
      <a:folHlink>
        <a:srgbClr val="108BFF"/>
      </a:folHlink>
    </a:clrScheme>
    <a:fontScheme name="Spencer Stuart Font Set 2016">
      <a:majorFont>
        <a:latin typeface="Garamond"/>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pencerStuart 2017 " id="{E911621A-22A0-48BF-94DB-7243667E2438}" vid="{82B70715-8E2A-47AB-9895-8D03561E23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SpencerStuart 2017</Template>
  <TotalTime>113</TotalTime>
  <Words>1818</Words>
  <Application>Microsoft Office PowerPoint</Application>
  <PresentationFormat>On-screen Show (4:3)</PresentationFormat>
  <Paragraphs>117</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Garamond</vt:lpstr>
      <vt:lpstr>SpencerStuart 2017</vt:lpstr>
      <vt:lpstr>8-Point Plan for the First 100 Days </vt:lpstr>
      <vt:lpstr>Rough Timeline for the 8-Point Plan</vt:lpstr>
      <vt:lpstr>Point 1:  Prepare Yourself During the Countdown </vt:lpstr>
      <vt:lpstr>Point 2:  Align Expectations </vt:lpstr>
      <vt:lpstr>Point 3:  Shape Your Management Team</vt:lpstr>
      <vt:lpstr>Point 4: Craft Your Strategic Agenda                      </vt:lpstr>
      <vt:lpstr>Point 5: Start Transforming Culture</vt:lpstr>
      <vt:lpstr>Point 6: Manage Your Boss                      </vt:lpstr>
      <vt:lpstr>Point 7:  Communicate!</vt:lpstr>
      <vt:lpstr>Point 8:  Avoid Common Pitfalls                      </vt:lpstr>
    </vt:vector>
  </TitlesOfParts>
  <Company>Spencer Stuart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8-point Plan for the First 100 Days</dc:title>
  <dc:creator>Spencer Stuart</dc:creator>
  <cp:lastModifiedBy>Ford, Emily</cp:lastModifiedBy>
  <cp:revision>21</cp:revision>
  <dcterms:created xsi:type="dcterms:W3CDTF">2016-11-15T22:23:57Z</dcterms:created>
  <dcterms:modified xsi:type="dcterms:W3CDTF">2017-08-07T15:02:45Z</dcterms:modified>
</cp:coreProperties>
</file>